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1"/>
  </p:notesMasterIdLst>
  <p:sldIdLst>
    <p:sldId id="305" r:id="rId2"/>
    <p:sldId id="321" r:id="rId3"/>
    <p:sldId id="322" r:id="rId4"/>
    <p:sldId id="346" r:id="rId5"/>
    <p:sldId id="347" r:id="rId6"/>
    <p:sldId id="323" r:id="rId7"/>
    <p:sldId id="348" r:id="rId8"/>
    <p:sldId id="349" r:id="rId9"/>
    <p:sldId id="350" r:id="rId10"/>
    <p:sldId id="327" r:id="rId11"/>
    <p:sldId id="351" r:id="rId12"/>
    <p:sldId id="352" r:id="rId13"/>
    <p:sldId id="353" r:id="rId14"/>
    <p:sldId id="324" r:id="rId15"/>
    <p:sldId id="325" r:id="rId16"/>
    <p:sldId id="326" r:id="rId17"/>
    <p:sldId id="328" r:id="rId18"/>
    <p:sldId id="354" r:id="rId19"/>
    <p:sldId id="35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48A67E"/>
    <a:srgbClr val="058A03"/>
    <a:srgbClr val="F47C24"/>
    <a:srgbClr val="548235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8" autoAdjust="0"/>
    <p:restoredTop sz="82313"/>
  </p:normalViewPr>
  <p:slideViewPr>
    <p:cSldViewPr snapToGrid="0">
      <p:cViewPr varScale="1">
        <p:scale>
          <a:sx n="104" d="100"/>
          <a:sy n="104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050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37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in the lab inserting data into snowflake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6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Bulk Loading Data</a:t>
            </a:r>
            <a:endParaRPr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3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Order of Data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pipe object, Snowflake establishes a single queue to sequence data files awaiting loading. As new data files are discovered in a stage, </a:t>
            </a:r>
            <a:r>
              <a:rPr lang="en-US" dirty="0" err="1"/>
              <a:t>Snowpipe</a:t>
            </a:r>
            <a:r>
              <a:rPr lang="en-US" dirty="0"/>
              <a:t> appends them to the queue. However, multiple processes pull files from the queue; and so, while </a:t>
            </a:r>
            <a:r>
              <a:rPr lang="en-US" dirty="0" err="1"/>
              <a:t>Snowpipe</a:t>
            </a:r>
            <a:r>
              <a:rPr lang="en-US" dirty="0"/>
              <a:t> generally loads older files first, there is no guarantee that files are loaded in the same order they are staged.</a:t>
            </a: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Duplication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r>
              <a:rPr lang="en-US" dirty="0"/>
              <a:t> uses file loading metadata associated with each </a:t>
            </a:r>
            <a:r>
              <a:rPr lang="en-US" b="1" i="1" dirty="0"/>
              <a:t>pipe object</a:t>
            </a:r>
            <a:r>
              <a:rPr lang="en-US" dirty="0"/>
              <a:t> to prevent reloading the same files (and duplicating data) in a table. </a:t>
            </a:r>
          </a:p>
          <a:p>
            <a:r>
              <a:rPr lang="en-US" dirty="0"/>
              <a:t>This metadata stores the path (i.e. prefix) and name of each loaded file, and prevents loading files with the same name even if they were later modified (i.e. have a different </a:t>
            </a:r>
            <a:r>
              <a:rPr lang="en-US" dirty="0" err="1"/>
              <a:t>eTag</a:t>
            </a:r>
            <a:r>
              <a:rPr lang="en-US" dirty="0"/>
              <a:t>)</a:t>
            </a: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9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D32D3-F643-8C4C-BF25-7AEE16CC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38" y="1232050"/>
            <a:ext cx="2858723" cy="4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r>
              <a:rPr lang="en-US" dirty="0"/>
              <a:t> API Ingestion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interact with a pipe by making calls to REST endpoints. This topic describes the </a:t>
            </a:r>
            <a:r>
              <a:rPr lang="en-US" dirty="0" err="1"/>
              <a:t>Snowpipe</a:t>
            </a:r>
            <a:r>
              <a:rPr lang="en-US" dirty="0"/>
              <a:t> REST API for defining the list of files to ingest and fetching reports of the load history.</a:t>
            </a:r>
          </a:p>
          <a:p>
            <a:r>
              <a:rPr lang="en-US" dirty="0"/>
              <a:t>Snowflake also provides Java and Python APIs that simplify working with the </a:t>
            </a:r>
            <a:r>
              <a:rPr lang="en-US" dirty="0" err="1"/>
              <a:t>Snowpipe</a:t>
            </a:r>
            <a:r>
              <a:rPr lang="en-US" dirty="0"/>
              <a:t> REST API.</a:t>
            </a:r>
          </a:p>
          <a:p>
            <a:r>
              <a:rPr lang="en-US" dirty="0"/>
              <a:t>https://&lt;account&gt;.</a:t>
            </a:r>
            <a:r>
              <a:rPr lang="en-US" dirty="0" err="1"/>
              <a:t>snowflakecomputing.com</a:t>
            </a:r>
            <a:r>
              <a:rPr lang="en-US" dirty="0"/>
              <a:t>/v1/data/pipes/&lt;</a:t>
            </a:r>
            <a:r>
              <a:rPr lang="en-US" dirty="0" err="1"/>
              <a:t>pipeName</a:t>
            </a:r>
            <a:r>
              <a:rPr lang="en-US" dirty="0"/>
              <a:t>&gt;/</a:t>
            </a:r>
            <a:r>
              <a:rPr lang="en-US" dirty="0" err="1"/>
              <a:t>insertReport?requestId</a:t>
            </a:r>
            <a:r>
              <a:rPr lang="en-US" dirty="0"/>
              <a:t>=&lt;</a:t>
            </a:r>
            <a:r>
              <a:rPr lang="en-US" dirty="0" err="1"/>
              <a:t>requestId</a:t>
            </a:r>
            <a:r>
              <a:rPr lang="en-US" dirty="0"/>
              <a:t>&gt;&amp;</a:t>
            </a:r>
            <a:r>
              <a:rPr lang="en-US" dirty="0" err="1"/>
              <a:t>beginMark</a:t>
            </a:r>
            <a:r>
              <a:rPr lang="en-US" dirty="0"/>
              <a:t>=&lt;</a:t>
            </a:r>
            <a:r>
              <a:rPr lang="en-US" dirty="0" err="1"/>
              <a:t>beginMark</a:t>
            </a:r>
            <a:r>
              <a:rPr lang="en-US" dirty="0"/>
              <a:t>&gt;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4ACDD-42AF-984C-9E38-0F8D566B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34" y="4508952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400" dirty="0"/>
              <a:t>Loading from Data Files Staged on Other Cloud 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straightforward:</a:t>
            </a:r>
          </a:p>
          <a:p>
            <a:pPr lvl="1"/>
            <a:r>
              <a:rPr lang="en-US" dirty="0"/>
              <a:t>We can move data from an s3 stage named using the COPY command</a:t>
            </a:r>
          </a:p>
          <a:p>
            <a:pPr lvl="1"/>
            <a:r>
              <a:rPr lang="en-US" dirty="0"/>
              <a:t>Easily done for data moved into S3 by lambdas, rest APIs, </a:t>
            </a:r>
            <a:r>
              <a:rPr lang="en-US" dirty="0" err="1"/>
              <a:t>etc</a:t>
            </a: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in Staged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cool aspect is we actually </a:t>
            </a:r>
            <a:r>
              <a:rPr lang="en-US" i="1" dirty="0"/>
              <a:t>don’t need to fully load data into the tables to query it</a:t>
            </a:r>
            <a:r>
              <a:rPr lang="en-US" dirty="0"/>
              <a:t>. </a:t>
            </a:r>
          </a:p>
          <a:p>
            <a:r>
              <a:rPr lang="en-US" dirty="0"/>
              <a:t>We’ll be going through this in the lab but as a quick sample just know that </a:t>
            </a:r>
            <a:r>
              <a:rPr lang="en-US" b="1" dirty="0"/>
              <a:t>loading</a:t>
            </a:r>
            <a:r>
              <a:rPr lang="en-US" dirty="0"/>
              <a:t> is a two stage process:</a:t>
            </a:r>
          </a:p>
          <a:p>
            <a:pPr lvl="1"/>
            <a:r>
              <a:rPr lang="en-US" dirty="0"/>
              <a:t>Load into the stage</a:t>
            </a:r>
          </a:p>
          <a:p>
            <a:pPr lvl="1"/>
            <a:r>
              <a:rPr lang="en-US" dirty="0"/>
              <a:t>Copy into the table</a:t>
            </a:r>
          </a:p>
          <a:p>
            <a:r>
              <a:rPr lang="en-US" dirty="0"/>
              <a:t>We can query data in the stage</a:t>
            </a: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6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tables in snowflake work just like temp tables in other SQL systems;</a:t>
            </a:r>
          </a:p>
          <a:p>
            <a:r>
              <a:rPr lang="en-US" dirty="0"/>
              <a:t>We use the </a:t>
            </a:r>
            <a:r>
              <a:rPr lang="en-US" b="1" dirty="0"/>
              <a:t>temporary</a:t>
            </a:r>
            <a:r>
              <a:rPr lang="en-US" dirty="0"/>
              <a:t> keyword when creating tables</a:t>
            </a:r>
          </a:p>
          <a:p>
            <a:r>
              <a:rPr lang="en-US" b="1" dirty="0"/>
              <a:t>Temp Tables</a:t>
            </a:r>
            <a:r>
              <a:rPr lang="en-US" dirty="0"/>
              <a:t> only exist during the current user session…then they disappear. </a:t>
            </a:r>
          </a:p>
          <a:p>
            <a:r>
              <a:rPr lang="en-US" dirty="0"/>
              <a:t>They are useful for quick data looks</a:t>
            </a: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4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Summary of Warehouses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each warehouse can contain multiple databases, schemas, tables, users.</a:t>
            </a:r>
          </a:p>
          <a:p>
            <a:r>
              <a:rPr lang="en-US" dirty="0"/>
              <a:t>USERS are usually tied to a single WAREHOUSE so in the next section, when we’re defining users privileges and permissions, we’ll want to make sure that we assign our users to the appropriate warehouse</a:t>
            </a:r>
          </a:p>
          <a:p>
            <a:r>
              <a:rPr lang="en-US" dirty="0"/>
              <a:t>Warehouses allow a single SYSADMIN to have power over </a:t>
            </a:r>
            <a:r>
              <a:rPr lang="en-US"/>
              <a:t>multiple warehouses.</a:t>
            </a:r>
            <a:endParaRPr lang="en-US" dirty="0"/>
          </a:p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5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7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Snowflake comes with numerous ways to load data:</a:t>
            </a:r>
          </a:p>
          <a:p>
            <a:pPr lvl="1"/>
            <a:r>
              <a:rPr lang="en-US" dirty="0"/>
              <a:t>Bulk Loading Using the COPY Command</a:t>
            </a:r>
          </a:p>
          <a:p>
            <a:pPr lvl="1"/>
            <a:r>
              <a:rPr lang="en-US" dirty="0"/>
              <a:t>Continuous Loading Using </a:t>
            </a:r>
            <a:r>
              <a:rPr lang="en-US" dirty="0" err="1"/>
              <a:t>Snowpipe</a:t>
            </a:r>
            <a:endParaRPr lang="en-US" dirty="0"/>
          </a:p>
          <a:p>
            <a:pPr lvl="1"/>
            <a:r>
              <a:rPr lang="en-US" dirty="0"/>
              <a:t>Loading from Data Files Staged on Other Cloud Platforms</a:t>
            </a:r>
          </a:p>
          <a:p>
            <a:pPr lvl="1"/>
            <a:r>
              <a:rPr lang="en-US" dirty="0"/>
              <a:t>Loading Data from Apache Kafka Topics</a:t>
            </a:r>
          </a:p>
          <a:p>
            <a:pPr lvl="1"/>
            <a:r>
              <a:rPr lang="en-US" dirty="0"/>
              <a:t>External Tables (Data Lake)</a:t>
            </a:r>
          </a:p>
          <a:p>
            <a:pPr marL="546100" lvl="1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D08F7-7D0A-2847-B04D-78DD34EE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42" y="4109200"/>
            <a:ext cx="3898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loading relies on user-provided virtual warehouses, which are specified in the COPY statement. Users are required to size the warehouse appropriately to accommodate expected loads</a:t>
            </a:r>
          </a:p>
          <a:p>
            <a:r>
              <a:rPr lang="en-US" dirty="0"/>
              <a:t>Snowflake supports transforming data while loading it into a table using the COPY command. Options include:</a:t>
            </a:r>
          </a:p>
          <a:p>
            <a:pPr lvl="1"/>
            <a:r>
              <a:rPr lang="en-US" dirty="0"/>
              <a:t>Column reordering</a:t>
            </a:r>
          </a:p>
          <a:p>
            <a:pPr lvl="1"/>
            <a:r>
              <a:rPr lang="en-US" dirty="0"/>
              <a:t>Column omission</a:t>
            </a:r>
          </a:p>
          <a:p>
            <a:pPr lvl="1"/>
            <a:r>
              <a:rPr lang="en-US" dirty="0"/>
              <a:t>Casts</a:t>
            </a:r>
          </a:p>
          <a:p>
            <a:pPr lvl="1"/>
            <a:r>
              <a:rPr lang="en-US" dirty="0"/>
              <a:t>Truncating text strings that exceed the target column length</a:t>
            </a:r>
          </a:p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424" y="4940835"/>
            <a:ext cx="2342120" cy="12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Loading Using </a:t>
            </a:r>
            <a:r>
              <a:rPr lang="en-US" dirty="0" err="1"/>
              <a:t>Snowpipe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r>
              <a:rPr lang="en-US" dirty="0"/>
              <a:t> loads data from files as soon as they are available in a stage. The data is loaded according to the COPY statement defined in a referenced pipe.</a:t>
            </a:r>
          </a:p>
          <a:p>
            <a:r>
              <a:rPr lang="en-US" dirty="0"/>
              <a:t>A pipe is a named, first-class Snowflake object that contains a COPY statement used by </a:t>
            </a:r>
            <a:r>
              <a:rPr lang="en-US" dirty="0" err="1"/>
              <a:t>Snowpipe</a:t>
            </a:r>
            <a:r>
              <a:rPr lang="en-US" dirty="0"/>
              <a:t>. The COPY statement identifies the source location of the data files (i.e., a stage) and a target table. </a:t>
            </a:r>
          </a:p>
          <a:p>
            <a:r>
              <a:rPr lang="en-US" dirty="0"/>
              <a:t>All data types are supported, including semi-structured data types such as JSON and Avro.</a:t>
            </a:r>
          </a:p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4367811"/>
            <a:ext cx="3189440" cy="17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7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Loading Using </a:t>
            </a:r>
            <a:r>
              <a:rPr lang="en-US" dirty="0" err="1"/>
              <a:t>Snowpipe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mechanisms for detecting the staged files are available: </a:t>
            </a:r>
          </a:p>
          <a:p>
            <a:pPr lvl="1"/>
            <a:r>
              <a:rPr lang="en-US" b="1" dirty="0"/>
              <a:t>Automating </a:t>
            </a:r>
            <a:r>
              <a:rPr lang="en-US" b="1" dirty="0" err="1"/>
              <a:t>Snowpipe</a:t>
            </a:r>
            <a:r>
              <a:rPr lang="en-US" b="1" dirty="0"/>
              <a:t> using cloud messaging</a:t>
            </a:r>
          </a:p>
          <a:p>
            <a:pPr lvl="2"/>
            <a:r>
              <a:rPr lang="en-US" dirty="0"/>
              <a:t>Automated data loads leverage event notifications for cloud storage to inform </a:t>
            </a:r>
            <a:r>
              <a:rPr lang="en-US" dirty="0" err="1"/>
              <a:t>Snowpipe</a:t>
            </a:r>
            <a:r>
              <a:rPr lang="en-US" dirty="0"/>
              <a:t> of the arrival of new data files to load. </a:t>
            </a:r>
            <a:r>
              <a:rPr lang="en-US" dirty="0" err="1"/>
              <a:t>Snowpipe</a:t>
            </a:r>
            <a:r>
              <a:rPr lang="en-US" dirty="0"/>
              <a:t> copies the files into a queue, from which they are loaded into the target table in a continuous, serverless fashion based on parameters defined in a specified pipe object</a:t>
            </a:r>
            <a:endParaRPr lang="en-US" b="1" dirty="0"/>
          </a:p>
          <a:p>
            <a:pPr lvl="1"/>
            <a:r>
              <a:rPr lang="en-US" b="1" dirty="0"/>
              <a:t>Calling </a:t>
            </a:r>
            <a:r>
              <a:rPr lang="en-US" b="1" dirty="0" err="1"/>
              <a:t>Snowpipe</a:t>
            </a:r>
            <a:r>
              <a:rPr lang="en-US" b="1" dirty="0"/>
              <a:t> REST endpoints</a:t>
            </a:r>
          </a:p>
          <a:p>
            <a:pPr lvl="2"/>
            <a:r>
              <a:rPr lang="en-US" dirty="0"/>
              <a:t>Your client application calls a public REST endpoint with the name of a pipe object and a list of data filenames. If new data files matching the list are discovered in the stage referenced by the pipe object, they are queued for loading. Snowflake-provided compute resources load data from the queue into a Snowflake table based on parameters defined in the pipe.</a:t>
            </a: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Authentication:</a:t>
            </a:r>
          </a:p>
          <a:p>
            <a:pPr lvl="1"/>
            <a:r>
              <a:rPr lang="en-US" b="1" dirty="0"/>
              <a:t>Bulk data load: </a:t>
            </a:r>
            <a:r>
              <a:rPr lang="en-US" dirty="0"/>
              <a:t>Relies on the security options supported by the client for authenticating and initiating a user session.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: </a:t>
            </a:r>
            <a:r>
              <a:rPr lang="en-US" b="1" i="1" dirty="0"/>
              <a:t>When calling the REST endpoints:</a:t>
            </a:r>
            <a:r>
              <a:rPr lang="en-US" dirty="0"/>
              <a:t> Requires key pair authentication with JSON Web Token (JWT). JWTs are signed using a public/private key pair with RSA encryption.</a:t>
            </a:r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99" y="38535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Transactions:</a:t>
            </a:r>
          </a:p>
          <a:p>
            <a:pPr lvl="1"/>
            <a:r>
              <a:rPr lang="en-US" b="1" dirty="0"/>
              <a:t>Bulk data load:</a:t>
            </a:r>
            <a:r>
              <a:rPr lang="en-US" dirty="0"/>
              <a:t> Loads are always performed in a single transaction. Data is inserted into table alongside any other SQL statements submitted manually by users.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 Loads:  </a:t>
            </a:r>
            <a:r>
              <a:rPr lang="en-US" dirty="0"/>
              <a:t>are combined or split into a single or multiple transactions based on the number and size of the rows in each data file. Rows of partially loaded files (based on the ON_ERROR copy option setting) can also be combined or split into one or more transactions.</a:t>
            </a:r>
          </a:p>
          <a:p>
            <a:endParaRPr lang="en-US" dirty="0"/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80" y="5002235"/>
            <a:ext cx="1736639" cy="9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Compute Resources:</a:t>
            </a:r>
          </a:p>
          <a:p>
            <a:pPr lvl="1"/>
            <a:r>
              <a:rPr lang="en-US" b="1" dirty="0"/>
              <a:t>Bulk data load: </a:t>
            </a:r>
            <a:r>
              <a:rPr lang="en-US" dirty="0"/>
              <a:t>Requires a user-specified warehouse to execute COPY statements.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: </a:t>
            </a:r>
            <a:r>
              <a:rPr lang="en-US" dirty="0"/>
              <a:t>Uses Snowflake-supplied compute resources.</a:t>
            </a:r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80" y="5002235"/>
            <a:ext cx="1736639" cy="9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Cost</a:t>
            </a:r>
          </a:p>
          <a:p>
            <a:pPr lvl="1"/>
            <a:r>
              <a:rPr lang="en-US" b="1" dirty="0"/>
              <a:t>Bulk data load: </a:t>
            </a:r>
            <a:r>
              <a:rPr lang="en-US" dirty="0"/>
              <a:t>Billed for the amount of time each virtual warehouse is active.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: </a:t>
            </a:r>
            <a:r>
              <a:rPr lang="en-US" dirty="0"/>
              <a:t>Billed according to the compute resources used in the </a:t>
            </a:r>
            <a:r>
              <a:rPr lang="en-US" dirty="0" err="1"/>
              <a:t>Snowpipe</a:t>
            </a:r>
            <a:r>
              <a:rPr lang="en-US" dirty="0"/>
              <a:t> warehouse while loading the files.</a:t>
            </a:r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64" y="3962400"/>
            <a:ext cx="3386463" cy="18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99206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17286</TotalTime>
  <Words>1067</Words>
  <Application>Microsoft Macintosh PowerPoint</Application>
  <PresentationFormat>Widescreen</PresentationFormat>
  <Paragraphs>103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Helvetica Neue Light</vt:lpstr>
      <vt:lpstr>DI Template</vt:lpstr>
      <vt:lpstr>PowerPoint Presentation</vt:lpstr>
      <vt:lpstr>Loading data</vt:lpstr>
      <vt:lpstr>Bulk Data Load</vt:lpstr>
      <vt:lpstr>Continuous Loading Using Snowpipe</vt:lpstr>
      <vt:lpstr>Continuous Loading Using Snowpipe</vt:lpstr>
      <vt:lpstr>Differences between bulk and transaction load</vt:lpstr>
      <vt:lpstr>Differences between bulk and transaction load</vt:lpstr>
      <vt:lpstr>Differences between bulk and transaction load</vt:lpstr>
      <vt:lpstr>Differences between bulk and transaction load</vt:lpstr>
      <vt:lpstr>Load Order of Data Files</vt:lpstr>
      <vt:lpstr>Data Duplication</vt:lpstr>
      <vt:lpstr>Snowpipe</vt:lpstr>
      <vt:lpstr>Snowpipe API Ingestion</vt:lpstr>
      <vt:lpstr>Loading from Data Files Staged on Other Cloud Platforms</vt:lpstr>
      <vt:lpstr>Querying Data in Staged Files</vt:lpstr>
      <vt:lpstr>Temporary tables</vt:lpstr>
      <vt:lpstr>  Summary of Warehouses  </vt:lpstr>
      <vt:lpstr>Confused? ASK QUESTIONS</vt:lpstr>
      <vt:lpstr>Break &amp; Lab 8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142</cp:revision>
  <cp:lastPrinted>2020-06-03T15:24:31Z</cp:lastPrinted>
  <dcterms:created xsi:type="dcterms:W3CDTF">2020-05-21T23:33:39Z</dcterms:created>
  <dcterms:modified xsi:type="dcterms:W3CDTF">2020-06-26T04:49:55Z</dcterms:modified>
</cp:coreProperties>
</file>